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291" r:id="rId30"/>
    <p:sldId id="259" r:id="rId31"/>
    <p:sldId id="266" r:id="rId32"/>
    <p:sldId id="260" r:id="rId33"/>
    <p:sldId id="290" r:id="rId34"/>
    <p:sldId id="284" r:id="rId35"/>
    <p:sldId id="288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5833"/>
  </p:normalViewPr>
  <p:slideViewPr>
    <p:cSldViewPr snapToGrid="0" snapToObjects="1">
      <p:cViewPr varScale="1">
        <p:scale>
          <a:sx n="92" d="100"/>
          <a:sy n="92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Sn3O3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4106641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4106641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4106642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orange curve is the</a:t>
            </a:r>
            <a:br>
              <a:rPr lang="en-US" dirty="0"/>
            </a:br>
            <a:r>
              <a:rPr lang="en-US" dirty="0"/>
              <a:t>predicted energy of the</a:t>
            </a:r>
            <a:br>
              <a:rPr lang="en-US" dirty="0"/>
            </a:br>
            <a:r>
              <a:rPr lang="en-US" dirty="0"/>
              <a:t>global minimum, while</a:t>
            </a:r>
            <a:br>
              <a:rPr lang="en-US" dirty="0"/>
            </a:br>
            <a:r>
              <a:rPr lang="en-US" dirty="0"/>
              <a:t>grey curve is the best </a:t>
            </a:r>
            <a:br>
              <a:rPr lang="en-US" dirty="0"/>
            </a:br>
            <a:r>
              <a:rPr lang="en-US" dirty="0"/>
              <a:t>fitness at that iteration.</a:t>
            </a:r>
          </a:p>
          <a:p>
            <a:endParaRPr lang="en-US" dirty="0"/>
          </a:p>
          <a:p>
            <a:r>
              <a:rPr lang="en-US" dirty="0"/>
              <a:t>The plots of these six</a:t>
            </a:r>
            <a:br>
              <a:rPr lang="en-US" dirty="0"/>
            </a:br>
            <a:r>
              <a:rPr lang="en-US" dirty="0"/>
              <a:t>failed searches therefore</a:t>
            </a:r>
            <a:br>
              <a:rPr lang="en-US" dirty="0"/>
            </a:br>
            <a:r>
              <a:rPr lang="en-US" dirty="0"/>
              <a:t>show that the problem</a:t>
            </a:r>
            <a:br>
              <a:rPr lang="en-US" dirty="0"/>
            </a:br>
            <a:r>
              <a:rPr lang="en-US" dirty="0"/>
              <a:t>is that the proper new</a:t>
            </a:r>
            <a:br>
              <a:rPr lang="en-US" dirty="0"/>
            </a:br>
            <a:r>
              <a:rPr lang="en-US" dirty="0"/>
              <a:t>candidates are not </a:t>
            </a:r>
            <a:br>
              <a:rPr lang="en-US" dirty="0"/>
            </a:br>
            <a:r>
              <a:rPr lang="en-US" dirty="0"/>
              <a:t>generated by the</a:t>
            </a:r>
          </a:p>
          <a:p>
            <a:r>
              <a:rPr lang="en-US" dirty="0"/>
              <a:t>mutations. Since if they</a:t>
            </a:r>
          </a:p>
          <a:p>
            <a:r>
              <a:rPr lang="en-US" dirty="0"/>
              <a:t>were generated, they</a:t>
            </a:r>
            <a:br>
              <a:rPr lang="en-US" dirty="0"/>
            </a:br>
            <a:r>
              <a:rPr lang="en-US" dirty="0"/>
              <a:t>would be picked based</a:t>
            </a:r>
            <a:br>
              <a:rPr lang="en-US" dirty="0"/>
            </a:br>
            <a:r>
              <a:rPr lang="en-US" dirty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variation in the population (controlled by </a:t>
            </a:r>
            <a:r>
              <a:rPr lang="en-US" dirty="0" err="1"/>
              <a:t>d_pop</a:t>
            </a:r>
            <a:r>
              <a:rPr lang="en-US" dirty="0"/>
              <a:t>) and</a:t>
            </a:r>
            <a:br>
              <a:rPr lang="en-US" dirty="0"/>
            </a:br>
            <a:r>
              <a:rPr lang="en-US" dirty="0"/>
              <a:t>the population size will influence, what new structures</a:t>
            </a:r>
          </a:p>
          <a:p>
            <a:r>
              <a:rPr lang="en-US" dirty="0"/>
              <a:t>are generated.</a:t>
            </a:r>
          </a:p>
          <a:p>
            <a:endParaRPr lang="en-US" dirty="0"/>
          </a:p>
          <a:p>
            <a:r>
              <a:rPr lang="en-US" dirty="0"/>
              <a:t>A very narrow population will result in the tendency</a:t>
            </a:r>
          </a:p>
          <a:p>
            <a:r>
              <a:rPr lang="en-US" dirty="0"/>
              <a:t>to get stuck in a local </a:t>
            </a:r>
            <a:r>
              <a:rPr lang="en-US" dirty="0" err="1"/>
              <a:t>munimum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Based on the the success curves there might be a benefit of</a:t>
            </a:r>
          </a:p>
          <a:p>
            <a:r>
              <a:rPr lang="en-US" dirty="0"/>
              <a:t>the </a:t>
            </a:r>
            <a:r>
              <a:rPr lang="en-US" dirty="0" err="1"/>
              <a:t>d_pop</a:t>
            </a:r>
            <a:r>
              <a:rPr lang="en-US" dirty="0"/>
              <a:t>=0.5, </a:t>
            </a:r>
            <a:r>
              <a:rPr lang="en-US" dirty="0" err="1"/>
              <a:t>pop_size</a:t>
            </a:r>
            <a:r>
              <a:rPr lang="en-US" dirty="0"/>
              <a:t>=10 settings compared to the settings</a:t>
            </a:r>
          </a:p>
          <a:p>
            <a:r>
              <a:rPr lang="en-US" dirty="0"/>
              <a:t> </a:t>
            </a:r>
            <a:r>
              <a:rPr lang="en-US" dirty="0" err="1"/>
              <a:t>d_pop</a:t>
            </a:r>
            <a:r>
              <a:rPr lang="en-US" dirty="0"/>
              <a:t>=0.2, </a:t>
            </a:r>
            <a:r>
              <a:rPr lang="en-US" dirty="0" err="1"/>
              <a:t>pop_size</a:t>
            </a:r>
            <a:r>
              <a:rPr lang="en-US" dirty="0"/>
              <a:t>=5 used in previous runs.</a:t>
            </a:r>
          </a:p>
          <a:p>
            <a:r>
              <a:rPr lang="en-US" dirty="0"/>
              <a:t>- But note that the searches are with 800 </a:t>
            </a:r>
            <a:r>
              <a:rPr lang="en-US" dirty="0" err="1"/>
              <a:t>sp</a:t>
            </a:r>
            <a:r>
              <a:rPr lang="en-US" dirty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and splice does not seam </a:t>
            </a:r>
            <a:r>
              <a:rPr lang="en-US"/>
              <a:t>to </a:t>
            </a:r>
          </a:p>
          <a:p>
            <a:r>
              <a:rPr lang="en-US" dirty="0"/>
              <a:t>contribute significantly.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new rattle does not seam to </a:t>
            </a:r>
          </a:p>
          <a:p>
            <a:r>
              <a:rPr lang="en-US" dirty="0"/>
              <a:t>contribute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mathias</a:t>
            </a:r>
            <a:r>
              <a:rPr lang="en-US" dirty="0"/>
              <a:t>’ best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new best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Sigma=30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Sigma=3</a:t>
            </a:r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Sigma=30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Sigma=3</a:t>
            </a:r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2 best as </a:t>
            </a:r>
            <a:r>
              <a:rPr lang="en-US" dirty="0" err="1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bias influence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= mean(</a:t>
            </a:r>
            <a:r>
              <a:rPr lang="en-US" dirty="0" err="1"/>
              <a:t>Etrain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= mean(</a:t>
            </a:r>
            <a:r>
              <a:rPr lang="en-US" dirty="0" err="1"/>
              <a:t>Etrain</a:t>
            </a:r>
            <a:r>
              <a:rPr lang="en-US" dirty="0"/>
              <a:t>) + </a:t>
            </a:r>
            <a:r>
              <a:rPr lang="en-US" dirty="0" err="1"/>
              <a:t>std</a:t>
            </a:r>
            <a:r>
              <a:rPr lang="en-US" dirty="0"/>
              <a:t>(</a:t>
            </a:r>
            <a:r>
              <a:rPr lang="en-US" dirty="0" err="1"/>
              <a:t>Etrain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 </a:t>
            </a:r>
            <a:r>
              <a:rPr lang="mr-IN" dirty="0"/>
              <a:t>–</a:t>
            </a:r>
            <a:r>
              <a:rPr lang="en-US" dirty="0"/>
              <a:t>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Sigma=30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Sigma=3</a:t>
            </a:r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Sn3O3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Slab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-763.7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Eref</a:t>
            </a:r>
            <a:r>
              <a:rPr lang="en-US" dirty="0"/>
              <a:t> = -763.3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examples show the best structures from 5 runs.</a:t>
            </a:r>
            <a:br>
              <a:rPr lang="en-US" dirty="0"/>
            </a:br>
            <a:r>
              <a:rPr lang="en-US" dirty="0"/>
              <a:t>There might be a correlation between the energy and the</a:t>
            </a:r>
            <a:br>
              <a:rPr lang="en-US" dirty="0"/>
            </a:br>
            <a:r>
              <a:rPr lang="en-US" dirty="0"/>
              <a:t>change in the position of the movable slab atoms. (these</a:t>
            </a:r>
          </a:p>
          <a:p>
            <a:r>
              <a:rPr lang="en-US" dirty="0"/>
              <a:t>does not take place in mutations, but only in model-relaxation)</a:t>
            </a:r>
          </a:p>
          <a:p>
            <a:endParaRPr lang="en-US" dirty="0"/>
          </a:p>
          <a:p>
            <a:r>
              <a:rPr lang="en-US" dirty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GPR test </a:t>
            </a:r>
            <a:r>
              <a:rPr lang="mr-IN" dirty="0"/>
              <a:t>–</a:t>
            </a:r>
            <a:r>
              <a:rPr lang="en-US" dirty="0"/>
              <a:t> predict overall best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/>
              <a:t>Iterative GPR </a:t>
            </a:r>
            <a:r>
              <a:rPr lang="en-US"/>
              <a:t>test </a:t>
            </a:r>
            <a:br>
              <a:rPr lang="en-US"/>
            </a:br>
            <a:r>
              <a:rPr lang="mr-IN" dirty="0"/>
              <a:t>–</a:t>
            </a:r>
            <a:r>
              <a:rPr lang="en-US" dirty="0"/>
              <a:t> predict best in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 = 1e-5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sigma2 =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sigma2 =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GPR test </a:t>
            </a:r>
            <a:r>
              <a:rPr lang="mr-IN" dirty="0"/>
              <a:t>–</a:t>
            </a:r>
            <a:r>
              <a:rPr lang="en-US" dirty="0"/>
              <a:t> predict best in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 = 1e-5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sigma2 =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 = 1e-4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GPR test </a:t>
            </a:r>
            <a:r>
              <a:rPr lang="mr-IN" dirty="0"/>
              <a:t>–</a:t>
            </a:r>
            <a:r>
              <a:rPr lang="en-US" dirty="0"/>
              <a:t> predict best in run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sigma2 </a:t>
            </a:r>
            <a:r>
              <a:rPr lang="en-US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GPR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/>
              <a:t>Adaptive prior </a:t>
            </a:r>
            <a:r>
              <a:rPr lang="mr-IN" dirty="0"/>
              <a:t>–</a:t>
            </a:r>
            <a:r>
              <a:rPr lang="en-US" dirty="0"/>
              <a:t> 1d test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/>
              <a:t>Adaptive prior </a:t>
            </a:r>
            <a:r>
              <a:rPr lang="mr-IN" dirty="0"/>
              <a:t>–</a:t>
            </a:r>
            <a:r>
              <a:rPr lang="en-US" dirty="0"/>
              <a:t> step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d_dilute</a:t>
            </a:r>
            <a:r>
              <a:rPr lang="en-US" dirty="0"/>
              <a:t>=0.1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d_dilute</a:t>
            </a:r>
            <a:r>
              <a:rPr lang="en-US" dirty="0"/>
              <a:t>=0.3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d_dilute</a:t>
            </a:r>
            <a:r>
              <a:rPr lang="en-US" dirty="0"/>
              <a:t>=0.5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on best structure from 8 different runs on the </a:t>
            </a:r>
            <a:r>
              <a:rPr lang="en-US" dirty="0" err="1"/>
              <a:t>TiO</a:t>
            </a:r>
            <a:r>
              <a:rPr lang="en-US" dirty="0"/>
              <a:t> double step system.</a:t>
            </a:r>
          </a:p>
          <a:p>
            <a:endParaRPr lang="en-US" dirty="0"/>
          </a:p>
          <a:p>
            <a:r>
              <a:rPr lang="en-US" dirty="0"/>
              <a:t>Training data:   (based on data from a specific run that found reference structure 0 {place20_0.traj})</a:t>
            </a:r>
          </a:p>
          <a:p>
            <a:r>
              <a:rPr lang="en-US" dirty="0"/>
              <a:t>Single: all data.</a:t>
            </a:r>
          </a:p>
          <a:p>
            <a:r>
              <a:rPr lang="en-US" dirty="0"/>
              <a:t>Prior: all data diluted with “minimum allowed distance” = </a:t>
            </a:r>
            <a:r>
              <a:rPr lang="en-US" dirty="0" err="1"/>
              <a:t>d_dilute</a:t>
            </a:r>
            <a:r>
              <a:rPr lang="en-US" dirty="0"/>
              <a:t>.</a:t>
            </a:r>
          </a:p>
          <a:p>
            <a:r>
              <a:rPr lang="en-US" dirty="0"/>
              <a:t>Final: data diluted with </a:t>
            </a:r>
            <a:r>
              <a:rPr lang="en-US" dirty="0" err="1"/>
              <a:t>d_dilute</a:t>
            </a:r>
            <a:r>
              <a:rPr lang="en-US" dirty="0"/>
              <a:t>=0.1 and filtered by E &lt; </a:t>
            </a:r>
            <a:r>
              <a:rPr lang="en-US" dirty="0" err="1"/>
              <a:t>E_best</a:t>
            </a:r>
            <a:r>
              <a:rPr lang="en-US" dirty="0"/>
              <a:t> + 10.</a:t>
            </a:r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/>
              <a:t>Adaptive prior </a:t>
            </a:r>
            <a:r>
              <a:rPr lang="mr-IN" dirty="0"/>
              <a:t>–</a:t>
            </a:r>
            <a:r>
              <a:rPr lang="en-US" dirty="0"/>
              <a:t> step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d_dilute</a:t>
            </a:r>
            <a:r>
              <a:rPr lang="en-US" dirty="0"/>
              <a:t> = 0.5, sigma2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>-search with low energy data gives around sigma=8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>-search with prior-data gives around sigma=30</a:t>
            </a:r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(DFTB): Running with new rattle</a:t>
            </a:r>
          </a:p>
          <a:p>
            <a:r>
              <a:rPr lang="en-US" dirty="0"/>
              <a:t>Step: running with new calculator.</a:t>
            </a:r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(DFTB): Run with setting that improve the diversity of the</a:t>
            </a:r>
            <a:br>
              <a:rPr lang="en-US" dirty="0"/>
            </a:br>
            <a:r>
              <a:rPr lang="en-US" dirty="0"/>
              <a:t>population.</a:t>
            </a:r>
          </a:p>
          <a:p>
            <a:r>
              <a:rPr lang="en-US" dirty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(DFTB): search fails when </a:t>
            </a:r>
            <a:r>
              <a:rPr lang="en-US" dirty="0" err="1"/>
              <a:t>reg</a:t>
            </a:r>
            <a:r>
              <a:rPr lang="en-US" dirty="0"/>
              <a:t> is lowered from 10^-5 to 10^-7</a:t>
            </a:r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Traditional local optimization based structure search</a:t>
            </a:r>
            <a:br>
              <a:rPr lang="en-US" sz="2000" dirty="0"/>
            </a:br>
            <a:r>
              <a:rPr lang="en-US" sz="2000" dirty="0"/>
              <a:t>is equivalent to performing a search in an discrete</a:t>
            </a:r>
            <a:br>
              <a:rPr lang="en-US" sz="2000" dirty="0"/>
            </a:br>
            <a:r>
              <a:rPr lang="en-US" sz="2000" dirty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/>
              <a:t>The local relaxations are computationally</a:t>
            </a:r>
            <a:br>
              <a:rPr lang="en-US" sz="2000" dirty="0"/>
            </a:br>
            <a:r>
              <a:rPr lang="en-US" sz="2000" dirty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/>
              <a:t>It is a gradient-free potential opposed to a rough</a:t>
            </a:r>
            <a:br>
              <a:rPr lang="en-US" sz="2000" dirty="0"/>
            </a:br>
            <a:r>
              <a:rPr lang="en-US" sz="2000" dirty="0"/>
              <a:t>ML potential as pictured.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 vs. Global features</a:t>
            </a:r>
            <a:br>
              <a:rPr lang="en-US" dirty="0"/>
            </a:br>
            <a:r>
              <a:rPr lang="en-US" dirty="0"/>
              <a:t>in structure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prior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/>
              <a:t>The the </a:t>
            </a:r>
            <a:r>
              <a:rPr lang="en-US" sz="2000" dirty="0" err="1"/>
              <a:t>configurational</a:t>
            </a:r>
            <a:r>
              <a:rPr lang="en-US" sz="2000" dirty="0"/>
              <a:t> space for a given system is large, especially when you take non</a:t>
            </a:r>
            <a:br>
              <a:rPr lang="en-US" sz="2000" dirty="0"/>
            </a:br>
            <a:r>
              <a:rPr lang="en-US" sz="2000" dirty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/>
              <a:t>The interesting structures are located in a small region in this space.</a:t>
            </a:r>
            <a:br>
              <a:rPr lang="en-US" sz="2000" dirty="0"/>
            </a:br>
            <a:r>
              <a:rPr lang="en-US" sz="2000" dirty="0"/>
              <a:t>- Because all energetically favorable structures will contain close to same</a:t>
            </a:r>
            <a:br>
              <a:rPr lang="en-US" sz="2000" dirty="0"/>
            </a:br>
            <a:r>
              <a:rPr lang="en-US" sz="2000" dirty="0"/>
              <a:t>bond distances and angles, and also about the same number of bonds, as each</a:t>
            </a:r>
            <a:br>
              <a:rPr lang="en-US" sz="2000" dirty="0"/>
            </a:br>
            <a:r>
              <a:rPr lang="en-US" sz="2000" dirty="0"/>
              <a:t>atom will tend toward a specific number of bonds.</a:t>
            </a:r>
            <a:br>
              <a:rPr lang="en-US" sz="2000" dirty="0"/>
            </a:br>
            <a:r>
              <a:rPr lang="en-US" sz="2000" dirty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/>
              <a:t>A smart way to search with a </a:t>
            </a:r>
            <a:r>
              <a:rPr lang="en-US" sz="2000" dirty="0" err="1"/>
              <a:t>surogate</a:t>
            </a:r>
            <a:r>
              <a:rPr lang="en-US" sz="2000" dirty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not concern itself with the fine details of the potential, but instead opt to effectively guide the search towards the low energy region(s). </a:t>
            </a:r>
          </a:p>
          <a:p>
            <a:pPr marL="0" indent="0">
              <a:buNone/>
            </a:pPr>
            <a:r>
              <a:rPr lang="en-US" sz="2000" dirty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/>
              <a:t>Interesting and much smaller region of space.</a:t>
            </a:r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Gauussian</a:t>
            </a:r>
            <a:r>
              <a:rPr lang="en-US" sz="2000" dirty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successes for </a:t>
            </a:r>
            <a:r>
              <a:rPr lang="en-US" dirty="0" err="1"/>
              <a:t>dmax</a:t>
            </a:r>
            <a:r>
              <a:rPr lang="en-US" dirty="0"/>
              <a:t> = 0.05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successes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/>
              <a:t>dmax</a:t>
            </a:r>
            <a:r>
              <a:rPr lang="en-US" dirty="0"/>
              <a:t> is the required maximum distance to the global minimum in the </a:t>
            </a:r>
            <a:r>
              <a:rPr lang="en-US" dirty="0" err="1"/>
              <a:t>featurespace</a:t>
            </a:r>
            <a:r>
              <a:rPr lang="en-US" dirty="0"/>
              <a:t>, </a:t>
            </a:r>
          </a:p>
          <a:p>
            <a:r>
              <a:rPr lang="en-US" dirty="0"/>
              <a:t>for a structure to count as a success.</a:t>
            </a:r>
          </a:p>
          <a:p>
            <a:endParaRPr lang="en-US" dirty="0"/>
          </a:p>
          <a:p>
            <a:r>
              <a:rPr lang="en-US" dirty="0"/>
              <a:t>The reason for no successes at </a:t>
            </a:r>
            <a:r>
              <a:rPr lang="en-US" dirty="0" err="1"/>
              <a:t>dmax</a:t>
            </a:r>
            <a:r>
              <a:rPr lang="en-US" dirty="0"/>
              <a:t>=0.05 is the limited precision because finite regularization.</a:t>
            </a:r>
          </a:p>
          <a:p>
            <a:r>
              <a:rPr lang="en-US" dirty="0"/>
              <a:t>The structures can therefore not be converged below a certain point.</a:t>
            </a:r>
          </a:p>
          <a:p>
            <a:endParaRPr lang="en-US" dirty="0"/>
          </a:p>
          <a:p>
            <a:r>
              <a:rPr lang="en-US" dirty="0"/>
              <a:t>In this case </a:t>
            </a:r>
            <a:r>
              <a:rPr lang="en-US" dirty="0" err="1"/>
              <a:t>reg</a:t>
            </a:r>
            <a:r>
              <a:rPr lang="en-US" dirty="0"/>
              <a:t>=10^-5. Lowering the regularization will probably allow for a finer convergence.</a:t>
            </a:r>
          </a:p>
          <a:p>
            <a:r>
              <a:rPr lang="en-US" dirty="0"/>
              <a:t>- Sadly the search fails for </a:t>
            </a:r>
            <a:r>
              <a:rPr lang="en-US" dirty="0" err="1"/>
              <a:t>reg</a:t>
            </a:r>
            <a:r>
              <a:rPr lang="en-US" dirty="0"/>
              <a:t>=10^-7. (probably numerical issues)</a:t>
            </a:r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82486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73364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Sn3O3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prediction of straight path</a:t>
            </a:r>
          </a:p>
          <a:p>
            <a:r>
              <a:rPr lang="en-US" dirty="0"/>
              <a:t>between the point in a search closest </a:t>
            </a:r>
          </a:p>
          <a:p>
            <a:r>
              <a:rPr lang="en-US" dirty="0"/>
              <a:t>to the global minimum and the </a:t>
            </a:r>
          </a:p>
          <a:p>
            <a:r>
              <a:rPr lang="en-US" dirty="0"/>
              <a:t>global minimum.</a:t>
            </a:r>
          </a:p>
          <a:p>
            <a:r>
              <a:rPr lang="en-US" dirty="0"/>
              <a:t>This suggests (not surprisingly) that</a:t>
            </a:r>
          </a:p>
          <a:p>
            <a:r>
              <a:rPr lang="en-US" dirty="0"/>
              <a:t>lowering the regularization and the</a:t>
            </a:r>
          </a:p>
          <a:p>
            <a:r>
              <a:rPr lang="en-US" dirty="0"/>
              <a:t>kernel width improves convergence. </a:t>
            </a:r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searches seam to get stuck in some low</a:t>
            </a:r>
          </a:p>
          <a:p>
            <a:r>
              <a:rPr lang="en-US" dirty="0"/>
              <a:t>energy configuration.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is partly because the population is not very diverse,</a:t>
            </a:r>
            <a:br>
              <a:rPr lang="en-US" dirty="0"/>
            </a:br>
            <a:r>
              <a:rPr lang="en-US" dirty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Increase </a:t>
            </a:r>
            <a:r>
              <a:rPr lang="en-US" dirty="0" err="1"/>
              <a:t>dmin</a:t>
            </a:r>
            <a:r>
              <a:rPr lang="en-US" dirty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ML-relax </a:t>
            </a:r>
            <a:r>
              <a:rPr lang="en-US" dirty="0" err="1"/>
              <a:t>populaton</a:t>
            </a:r>
            <a:r>
              <a:rPr lang="en-US" dirty="0"/>
              <a:t> further, if structures from the</a:t>
            </a:r>
            <a:br>
              <a:rPr lang="en-US" dirty="0"/>
            </a:br>
            <a:r>
              <a:rPr lang="en-US" dirty="0"/>
              <a:t>same ML-minimum is present in the population.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Increase population size. (+ maybe pick parents with</a:t>
            </a:r>
            <a:br>
              <a:rPr lang="en-US" dirty="0"/>
            </a:br>
            <a:r>
              <a:rPr lang="en-US" dirty="0"/>
              <a:t>some </a:t>
            </a:r>
            <a:r>
              <a:rPr lang="en-US" dirty="0" err="1"/>
              <a:t>energydependent</a:t>
            </a:r>
            <a:r>
              <a:rPr lang="en-US" dirty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kappa more does not further improve</a:t>
            </a:r>
          </a:p>
          <a:p>
            <a:r>
              <a:rPr lang="en-US" dirty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problem is probably that the relevant structures are</a:t>
            </a:r>
            <a:br>
              <a:rPr lang="en-US" dirty="0"/>
            </a:br>
            <a:r>
              <a:rPr lang="en-US" dirty="0"/>
              <a:t>not generated (due to non diverse population)</a:t>
            </a:r>
            <a:br>
              <a:rPr lang="en-US" dirty="0"/>
            </a:br>
            <a:r>
              <a:rPr lang="en-US" dirty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TiO</a:t>
            </a:r>
            <a:r>
              <a:rPr lang="en-US" dirty="0"/>
              <a:t> -2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dmax</a:t>
            </a:r>
            <a:r>
              <a:rPr lang="en-US" dirty="0"/>
              <a:t>=0.2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gauss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Reducing the box height probably helps a bit,</a:t>
            </a:r>
          </a:p>
          <a:p>
            <a:r>
              <a:rPr lang="en-US" dirty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33519</TotalTime>
  <Words>782</Words>
  <Application>Microsoft Macintosh PowerPoint</Application>
  <PresentationFormat>Widescreen</PresentationFormat>
  <Paragraphs>168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68</cp:revision>
  <dcterms:created xsi:type="dcterms:W3CDTF">2018-10-01T11:16:57Z</dcterms:created>
  <dcterms:modified xsi:type="dcterms:W3CDTF">2018-11-05T23:27:35Z</dcterms:modified>
</cp:coreProperties>
</file>